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2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3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9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7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8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6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27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8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DF703-B5C0-6543-AB16-08E069F062C8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C8569-062D-9A4D-A2B7-3C26CB774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5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67642" y="3588599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9302" y="3578032"/>
            <a:ext cx="919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Capsule</a:t>
            </a:r>
          </a:p>
          <a:p>
            <a:pPr algn="ctr"/>
            <a:r>
              <a:rPr lang="en-US" dirty="0"/>
              <a:t>(1)</a:t>
            </a:r>
          </a:p>
        </p:txBody>
      </p:sp>
      <p:sp>
        <p:nvSpPr>
          <p:cNvPr id="9" name="Rectangle 8"/>
          <p:cNvSpPr/>
          <p:nvPr/>
        </p:nvSpPr>
        <p:spPr>
          <a:xfrm>
            <a:off x="1582962" y="2297213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46519" y="2286230"/>
            <a:ext cx="1099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Condition</a:t>
            </a:r>
          </a:p>
          <a:p>
            <a:pPr algn="ctr"/>
            <a:r>
              <a:rPr lang="en-US" dirty="0"/>
              <a:t>(1 – n)</a:t>
            </a:r>
          </a:p>
        </p:txBody>
      </p:sp>
      <p:cxnSp>
        <p:nvCxnSpPr>
          <p:cNvPr id="11" name="Straight Connector 10"/>
          <p:cNvCxnSpPr>
            <a:stCxn id="9" idx="2"/>
            <a:endCxn id="6" idx="0"/>
          </p:cNvCxnSpPr>
          <p:nvPr/>
        </p:nvCxnSpPr>
        <p:spPr>
          <a:xfrm flipH="1">
            <a:off x="1481189" y="2922855"/>
            <a:ext cx="915320" cy="6657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600056" y="3588599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9" idx="2"/>
            <a:endCxn id="13" idx="0"/>
          </p:cNvCxnSpPr>
          <p:nvPr/>
        </p:nvCxnSpPr>
        <p:spPr>
          <a:xfrm>
            <a:off x="2396509" y="2922855"/>
            <a:ext cx="1017094" cy="6657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953829" y="3548497"/>
            <a:ext cx="919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Capsule</a:t>
            </a:r>
          </a:p>
          <a:p>
            <a:pPr algn="ctr"/>
            <a:r>
              <a:rPr lang="en-US" dirty="0"/>
              <a:t>(n)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4979" y="1947825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42216" y="1953442"/>
            <a:ext cx="688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Asset</a:t>
            </a:r>
          </a:p>
          <a:p>
            <a:pPr algn="ctr"/>
            <a:r>
              <a:rPr lang="en-US" dirty="0"/>
              <a:t>(1)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390299" y="656439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10952" y="645456"/>
            <a:ext cx="785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Asset</a:t>
            </a:r>
          </a:p>
          <a:p>
            <a:pPr algn="ctr"/>
            <a:r>
              <a:rPr lang="en-US" dirty="0"/>
              <a:t>(1 – n)</a:t>
            </a:r>
          </a:p>
        </p:txBody>
      </p:sp>
      <p:cxnSp>
        <p:nvCxnSpPr>
          <p:cNvPr id="48" name="Straight Connector 47"/>
          <p:cNvCxnSpPr>
            <a:stCxn id="51" idx="2"/>
            <a:endCxn id="48" idx="0"/>
          </p:cNvCxnSpPr>
          <p:nvPr/>
        </p:nvCxnSpPr>
        <p:spPr>
          <a:xfrm flipH="1">
            <a:off x="7220939" y="2586422"/>
            <a:ext cx="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407393" y="1947825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0" name="Straight Connector 49"/>
          <p:cNvCxnSpPr>
            <a:stCxn id="51" idx="0"/>
            <a:endCxn id="46" idx="2"/>
          </p:cNvCxnSpPr>
          <p:nvPr/>
        </p:nvCxnSpPr>
        <p:spPr>
          <a:xfrm flipH="1" flipV="1">
            <a:off x="6203846" y="1282081"/>
            <a:ext cx="1017094" cy="6580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876742" y="1940091"/>
            <a:ext cx="688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Asset</a:t>
            </a:r>
          </a:p>
          <a:p>
            <a:pPr algn="ctr"/>
            <a:r>
              <a:rPr lang="en-US" dirty="0"/>
              <a:t>(n)</a:t>
            </a:r>
          </a:p>
        </p:txBody>
      </p:sp>
      <p:cxnSp>
        <p:nvCxnSpPr>
          <p:cNvPr id="63" name="Straight Connector 62"/>
          <p:cNvCxnSpPr>
            <a:stCxn id="45" idx="0"/>
            <a:endCxn id="46" idx="2"/>
          </p:cNvCxnSpPr>
          <p:nvPr/>
        </p:nvCxnSpPr>
        <p:spPr>
          <a:xfrm flipV="1">
            <a:off x="5286414" y="1282081"/>
            <a:ext cx="917432" cy="67136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8256150" y="3599582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629805" y="3589015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Sample</a:t>
            </a:r>
          </a:p>
          <a:p>
            <a:pPr algn="ctr"/>
            <a:r>
              <a:rPr lang="en-US" dirty="0"/>
              <a:t>(1)</a:t>
            </a:r>
          </a:p>
        </p:txBody>
      </p:sp>
      <p:sp>
        <p:nvSpPr>
          <p:cNvPr id="68" name="Rectangle 67"/>
          <p:cNvSpPr/>
          <p:nvPr/>
        </p:nvSpPr>
        <p:spPr>
          <a:xfrm>
            <a:off x="9171470" y="2308196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592120" y="2297213"/>
            <a:ext cx="785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Signal</a:t>
            </a:r>
          </a:p>
          <a:p>
            <a:pPr algn="ctr"/>
            <a:r>
              <a:rPr lang="en-US" dirty="0"/>
              <a:t>(1 – n)</a:t>
            </a:r>
          </a:p>
        </p:txBody>
      </p:sp>
      <p:cxnSp>
        <p:nvCxnSpPr>
          <p:cNvPr id="70" name="Straight Connector 69"/>
          <p:cNvCxnSpPr>
            <a:stCxn id="73" idx="2"/>
            <a:endCxn id="70" idx="0"/>
          </p:cNvCxnSpPr>
          <p:nvPr/>
        </p:nvCxnSpPr>
        <p:spPr>
          <a:xfrm flipH="1">
            <a:off x="11002111" y="4205811"/>
            <a:ext cx="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>
            <a:off x="10188564" y="3599582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>
            <a:stCxn id="69" idx="2"/>
          </p:cNvCxnSpPr>
          <p:nvPr/>
        </p:nvCxnSpPr>
        <p:spPr>
          <a:xfrm>
            <a:off x="9985017" y="2943544"/>
            <a:ext cx="1017095" cy="6560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0564331" y="3559480"/>
            <a:ext cx="875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Sample</a:t>
            </a:r>
          </a:p>
          <a:p>
            <a:pPr algn="ctr"/>
            <a:r>
              <a:rPr lang="en-US" dirty="0"/>
              <a:t>(n)</a:t>
            </a:r>
          </a:p>
        </p:txBody>
      </p:sp>
      <p:cxnSp>
        <p:nvCxnSpPr>
          <p:cNvPr id="75" name="Straight Connector 74"/>
          <p:cNvCxnSpPr>
            <a:stCxn id="68" idx="2"/>
            <a:endCxn id="66" idx="0"/>
          </p:cNvCxnSpPr>
          <p:nvPr/>
        </p:nvCxnSpPr>
        <p:spPr>
          <a:xfrm flipH="1">
            <a:off x="9069697" y="2933838"/>
            <a:ext cx="915320" cy="6657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408736" y="4217500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829389" y="4206517"/>
            <a:ext cx="785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Scalar</a:t>
            </a:r>
          </a:p>
          <a:p>
            <a:pPr algn="ctr"/>
            <a:r>
              <a:rPr lang="en-US" dirty="0"/>
              <a:t>(1 – n)</a:t>
            </a:r>
          </a:p>
        </p:txBody>
      </p:sp>
    </p:spTree>
    <p:extLst>
      <p:ext uri="{BB962C8B-B14F-4D97-AF65-F5344CB8AC3E}">
        <p14:creationId xmlns:p14="http://schemas.microsoft.com/office/powerpoint/2010/main" val="64518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1325069" y="3077752"/>
            <a:ext cx="215153" cy="2228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86434" y="3267817"/>
            <a:ext cx="264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Value, Timestamp</a:t>
            </a:r>
            <a:r>
              <a:rPr lang="en-US"/>
              <a:t>, Quality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5310919" y="3365884"/>
            <a:ext cx="322730" cy="591489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472284" y="2996552"/>
            <a:ext cx="1627094" cy="36933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Up Arrow 19"/>
          <p:cNvSpPr/>
          <p:nvPr/>
        </p:nvSpPr>
        <p:spPr>
          <a:xfrm>
            <a:off x="6938013" y="3365884"/>
            <a:ext cx="322730" cy="591489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818334" y="3973268"/>
            <a:ext cx="1307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Start Timestamp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445428" y="3973268"/>
            <a:ext cx="1307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End Timestamp</a:t>
            </a:r>
          </a:p>
        </p:txBody>
      </p:sp>
      <p:sp>
        <p:nvSpPr>
          <p:cNvPr id="23" name="Up Arrow 22"/>
          <p:cNvSpPr/>
          <p:nvPr/>
        </p:nvSpPr>
        <p:spPr>
          <a:xfrm>
            <a:off x="9815581" y="3300581"/>
            <a:ext cx="322730" cy="591489"/>
          </a:xfrm>
          <a:prstGeom prst="up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9322996" y="3907965"/>
            <a:ext cx="1307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Timestamp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958283" y="2931549"/>
            <a:ext cx="45719" cy="354930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4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89081" y="2022828"/>
            <a:ext cx="215153" cy="2228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04234" y="1946442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Sample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10236" y="964458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8173" y="109261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Signal</a:t>
            </a:r>
          </a:p>
        </p:txBody>
      </p:sp>
      <p:sp>
        <p:nvSpPr>
          <p:cNvPr id="8" name="Oval 7"/>
          <p:cNvSpPr/>
          <p:nvPr/>
        </p:nvSpPr>
        <p:spPr>
          <a:xfrm>
            <a:off x="2389081" y="2678385"/>
            <a:ext cx="215153" cy="2228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89081" y="3314732"/>
            <a:ext cx="215153" cy="2228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2017024" y="1590100"/>
            <a:ext cx="11244" cy="2205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23783" y="2134241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023783" y="2789798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017024" y="3426147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879110" y="3705923"/>
            <a:ext cx="275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.</a:t>
            </a:r>
          </a:p>
          <a:p>
            <a:pPr algn="ctr"/>
            <a:r>
              <a:rPr lang="en-US" dirty="0"/>
              <a:t>.</a:t>
            </a:r>
          </a:p>
          <a:p>
            <a:pPr algn="ctr"/>
            <a:r>
              <a:rPr lang="en-US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597020" y="2605132"/>
            <a:ext cx="1059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Sample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11448" y="3241480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Sample 3</a:t>
            </a:r>
          </a:p>
        </p:txBody>
      </p:sp>
      <p:sp>
        <p:nvSpPr>
          <p:cNvPr id="24" name="Right Brace 23"/>
          <p:cNvSpPr/>
          <p:nvPr/>
        </p:nvSpPr>
        <p:spPr>
          <a:xfrm>
            <a:off x="4240107" y="1346032"/>
            <a:ext cx="605118" cy="251819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930394" y="1226333"/>
            <a:ext cx="22447" cy="259523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930394" y="3795478"/>
            <a:ext cx="2828399" cy="26085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334517" y="2794890"/>
            <a:ext cx="112664" cy="1043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637327" y="2934744"/>
            <a:ext cx="112664" cy="1043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432278" y="2794889"/>
            <a:ext cx="112664" cy="10439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>
            <a:endCxn id="32" idx="1"/>
          </p:cNvCxnSpPr>
          <p:nvPr/>
        </p:nvCxnSpPr>
        <p:spPr>
          <a:xfrm>
            <a:off x="7377934" y="2847083"/>
            <a:ext cx="275892" cy="1029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2" idx="6"/>
            <a:endCxn id="33" idx="2"/>
          </p:cNvCxnSpPr>
          <p:nvPr/>
        </p:nvCxnSpPr>
        <p:spPr>
          <a:xfrm flipV="1">
            <a:off x="7749991" y="2847085"/>
            <a:ext cx="682287" cy="1398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8488610" y="2794889"/>
            <a:ext cx="293394" cy="334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752419" y="2547680"/>
            <a:ext cx="343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…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6279259" y="980631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Units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019378" y="2535974"/>
            <a:ext cx="6623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Sample 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375208" y="3040137"/>
            <a:ext cx="6623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Sample 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197262" y="2847083"/>
            <a:ext cx="6623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Sample 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588403" y="379547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Time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119759" y="795965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Signal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5060468" y="2335759"/>
            <a:ext cx="1377377" cy="538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02518" y="3074598"/>
            <a:ext cx="645754" cy="200974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07146" y="2990419"/>
            <a:ext cx="1089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Capsule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83880" y="2008435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0680" y="2136590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Condition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1390668" y="2634077"/>
            <a:ext cx="11244" cy="22053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97427" y="3178218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97427" y="3833775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90668" y="4470124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52754" y="4749900"/>
            <a:ext cx="275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.</a:t>
            </a:r>
          </a:p>
          <a:p>
            <a:pPr algn="ctr"/>
            <a:r>
              <a:rPr lang="en-US" dirty="0"/>
              <a:t>.</a:t>
            </a:r>
          </a:p>
          <a:p>
            <a:pPr algn="ctr"/>
            <a:r>
              <a:rPr lang="en-US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07146" y="3649109"/>
            <a:ext cx="1089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Capsule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14360" y="4285457"/>
            <a:ext cx="1089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Capsule 3</a:t>
            </a:r>
          </a:p>
        </p:txBody>
      </p:sp>
      <p:sp>
        <p:nvSpPr>
          <p:cNvPr id="23" name="Right Brace 22"/>
          <p:cNvSpPr/>
          <p:nvPr/>
        </p:nvSpPr>
        <p:spPr>
          <a:xfrm>
            <a:off x="3613751" y="2390009"/>
            <a:ext cx="605118" cy="251819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19802413">
            <a:off x="4513920" y="2629186"/>
            <a:ext cx="1377377" cy="538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702518" y="3736766"/>
            <a:ext cx="645754" cy="200974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06072" y="4369636"/>
            <a:ext cx="645754" cy="200974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388925" y="1092613"/>
            <a:ext cx="2494639" cy="2611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86254" y="1045113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Condition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6080166" y="3124528"/>
            <a:ext cx="3090254" cy="2403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55991" y="3188303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Calendar Time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88925" y="1769918"/>
            <a:ext cx="405720" cy="184666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596726" y="2631889"/>
            <a:ext cx="286838" cy="1847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 rot="1825505">
            <a:off x="4543421" y="4249405"/>
            <a:ext cx="1377377" cy="538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431697" y="4445515"/>
            <a:ext cx="1306955" cy="2611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25155" y="4385944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Condition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6431697" y="6161184"/>
            <a:ext cx="2375775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6812840" y="6295730"/>
            <a:ext cx="1437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Capsule Time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435860" y="5079549"/>
            <a:ext cx="405720" cy="184666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455151" y="5401800"/>
            <a:ext cx="1283501" cy="18710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455151" y="5739467"/>
            <a:ext cx="286838" cy="184723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32552" y="1513735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Capsule 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29123" y="1926585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Capsule 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396942" y="2390009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Capsule 3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41580" y="5048980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Capsule 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708789" y="5381985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Capsule 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41989" y="5711224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Capsule 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058851" y="2147165"/>
            <a:ext cx="1283501" cy="187105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6431697" y="5048980"/>
            <a:ext cx="0" cy="1112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69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419280" y="1678235"/>
            <a:ext cx="1627094" cy="62564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1840" y="1806390"/>
            <a:ext cx="68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Asset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232827" y="2303877"/>
            <a:ext cx="4487" cy="34111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32827" y="2848018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32827" y="3503575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226068" y="4139924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94913" y="5571508"/>
            <a:ext cx="275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.</a:t>
            </a:r>
          </a:p>
          <a:p>
            <a:pPr algn="ctr"/>
            <a:r>
              <a:rPr lang="en-US" dirty="0"/>
              <a:t>.</a:t>
            </a:r>
          </a:p>
          <a:p>
            <a:pPr algn="ctr"/>
            <a:r>
              <a:rPr lang="en-US" dirty="0"/>
              <a:t>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599520" y="2663352"/>
            <a:ext cx="9614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26449" y="2663352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Signal 1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23243" y="3318909"/>
            <a:ext cx="9614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50172" y="3318909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Signal 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5623243" y="3955258"/>
            <a:ext cx="9614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48731" y="3955258"/>
            <a:ext cx="91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Scalar 1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226068" y="4776272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5623243" y="4591606"/>
            <a:ext cx="146335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73700" y="4591606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Condition 1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5226068" y="5412619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5623243" y="5227953"/>
            <a:ext cx="146335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73700" y="5227953"/>
            <a:ext cx="171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Condition 2</a:t>
            </a:r>
          </a:p>
        </p:txBody>
      </p:sp>
    </p:spTree>
    <p:extLst>
      <p:ext uri="{BB962C8B-B14F-4D97-AF65-F5344CB8AC3E}">
        <p14:creationId xmlns:p14="http://schemas.microsoft.com/office/powerpoint/2010/main" val="168493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>
            <a:off x="4671927" y="3334592"/>
            <a:ext cx="4488" cy="5441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671927" y="3878733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038620" y="3694067"/>
            <a:ext cx="9614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05395" y="3694067"/>
            <a:ext cx="62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Type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395087"/>
              </p:ext>
            </p:extLst>
          </p:nvPr>
        </p:nvGraphicFramePr>
        <p:xfrm>
          <a:off x="398887" y="209704"/>
          <a:ext cx="5776287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2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7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FIC-001.PV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Pump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Area_A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PIC-003.SP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Area_B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FIC-002.IVP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Pump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Area_B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Maintenance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191187" y="2949230"/>
            <a:ext cx="9614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61489" y="2949230"/>
            <a:ext cx="62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Area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6582368" y="3155323"/>
            <a:ext cx="1377377" cy="538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419998" y="850793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47618" y="82936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-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5514871" y="4063399"/>
            <a:ext cx="4488" cy="5441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514871" y="4607540"/>
            <a:ext cx="372057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881564" y="4422874"/>
            <a:ext cx="96147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30675" y="4422874"/>
            <a:ext cx="663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State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702816" y="829366"/>
            <a:ext cx="1275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Plant Name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900738" y="1332903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928358" y="1311476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241977" y="1332903"/>
            <a:ext cx="86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Area_A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370638" y="1845810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398258" y="1824383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708697" y="184007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Pump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9854508" y="2327577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882128" y="2306150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137327" y="2327577"/>
            <a:ext cx="12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Production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10283244" y="2789684"/>
            <a:ext cx="292082" cy="383886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612251" y="2761316"/>
            <a:ext cx="1236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FIC-001.PV</a:t>
            </a:r>
          </a:p>
        </p:txBody>
      </p:sp>
      <p:sp>
        <p:nvSpPr>
          <p:cNvPr id="75" name="Rectangle 74"/>
          <p:cNvSpPr/>
          <p:nvPr/>
        </p:nvSpPr>
        <p:spPr>
          <a:xfrm>
            <a:off x="8900738" y="3363084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928358" y="3341657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9245985" y="3363084"/>
            <a:ext cx="861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Area_B</a:t>
            </a:r>
          </a:p>
        </p:txBody>
      </p:sp>
      <p:sp>
        <p:nvSpPr>
          <p:cNvPr id="78" name="Rectangle 77"/>
          <p:cNvSpPr/>
          <p:nvPr/>
        </p:nvSpPr>
        <p:spPr>
          <a:xfrm>
            <a:off x="9370638" y="3875991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9398258" y="3854564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708697" y="3870251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Pump</a:t>
            </a:r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9854508" y="4357758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882128" y="4336331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0137327" y="4357758"/>
            <a:ext cx="14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Maintenance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10283244" y="4819865"/>
            <a:ext cx="292082" cy="383886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588026" y="4818582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FIC-002.IVP</a:t>
            </a:r>
          </a:p>
        </p:txBody>
      </p:sp>
      <p:sp>
        <p:nvSpPr>
          <p:cNvPr id="86" name="Rectangle 85"/>
          <p:cNvSpPr/>
          <p:nvPr/>
        </p:nvSpPr>
        <p:spPr>
          <a:xfrm>
            <a:off x="9370638" y="5318583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9398258" y="5297156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9732102" y="5312843"/>
            <a:ext cx="68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Valve</a:t>
            </a:r>
          </a:p>
        </p:txBody>
      </p:sp>
      <p:sp>
        <p:nvSpPr>
          <p:cNvPr id="89" name="Rectangle 88"/>
          <p:cNvSpPr/>
          <p:nvPr/>
        </p:nvSpPr>
        <p:spPr>
          <a:xfrm>
            <a:off x="9854508" y="5800350"/>
            <a:ext cx="310439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882128" y="5778923"/>
            <a:ext cx="25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-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0164947" y="5802746"/>
            <a:ext cx="12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Production</a:t>
            </a:r>
            <a:endParaRPr lang="en-US" dirty="0"/>
          </a:p>
        </p:txBody>
      </p:sp>
      <p:sp>
        <p:nvSpPr>
          <p:cNvPr id="92" name="Rectangle 91"/>
          <p:cNvSpPr/>
          <p:nvPr/>
        </p:nvSpPr>
        <p:spPr>
          <a:xfrm>
            <a:off x="10283244" y="6262457"/>
            <a:ext cx="292082" cy="383886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0579210" y="6261174"/>
            <a:ext cx="1188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PIC-003.SP</a:t>
            </a:r>
          </a:p>
        </p:txBody>
      </p:sp>
      <p:sp>
        <p:nvSpPr>
          <p:cNvPr id="94" name="Right Arrow 93"/>
          <p:cNvSpPr/>
          <p:nvPr/>
        </p:nvSpPr>
        <p:spPr>
          <a:xfrm rot="2030200">
            <a:off x="2656769" y="2179676"/>
            <a:ext cx="1377377" cy="538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9228585" y="180642"/>
            <a:ext cx="1165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Asset Tree</a:t>
            </a:r>
          </a:p>
        </p:txBody>
      </p:sp>
    </p:spTree>
    <p:extLst>
      <p:ext uri="{BB962C8B-B14F-4D97-AF65-F5344CB8AC3E}">
        <p14:creationId xmlns:p14="http://schemas.microsoft.com/office/powerpoint/2010/main" val="717899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 flipH="1">
            <a:off x="1101094" y="1785133"/>
            <a:ext cx="22447" cy="259523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101095" y="4380363"/>
            <a:ext cx="3890005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97446" y="1539431"/>
            <a:ext cx="778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Power</a:t>
            </a:r>
          </a:p>
          <a:p>
            <a:pPr algn="ctr"/>
            <a:r>
              <a:rPr lang="en-US" dirty="0"/>
              <a:t>(kW)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555252" y="1170099"/>
            <a:ext cx="1401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Power Usage</a:t>
            </a:r>
          </a:p>
        </p:txBody>
      </p:sp>
      <p:sp>
        <p:nvSpPr>
          <p:cNvPr id="3" name="Freeform 2"/>
          <p:cNvSpPr/>
          <p:nvPr/>
        </p:nvSpPr>
        <p:spPr>
          <a:xfrm>
            <a:off x="1380920" y="2838563"/>
            <a:ext cx="3352800" cy="889000"/>
          </a:xfrm>
          <a:custGeom>
            <a:avLst/>
            <a:gdLst>
              <a:gd name="connsiteX0" fmla="*/ 0 w 3352800"/>
              <a:gd name="connsiteY0" fmla="*/ 889000 h 889000"/>
              <a:gd name="connsiteX1" fmla="*/ 25400 w 3352800"/>
              <a:gd name="connsiteY1" fmla="*/ 825500 h 889000"/>
              <a:gd name="connsiteX2" fmla="*/ 50800 w 3352800"/>
              <a:gd name="connsiteY2" fmla="*/ 787400 h 889000"/>
              <a:gd name="connsiteX3" fmla="*/ 63500 w 3352800"/>
              <a:gd name="connsiteY3" fmla="*/ 749300 h 889000"/>
              <a:gd name="connsiteX4" fmla="*/ 101600 w 3352800"/>
              <a:gd name="connsiteY4" fmla="*/ 660400 h 889000"/>
              <a:gd name="connsiteX5" fmla="*/ 152400 w 3352800"/>
              <a:gd name="connsiteY5" fmla="*/ 723900 h 889000"/>
              <a:gd name="connsiteX6" fmla="*/ 190500 w 3352800"/>
              <a:gd name="connsiteY6" fmla="*/ 698500 h 889000"/>
              <a:gd name="connsiteX7" fmla="*/ 215900 w 3352800"/>
              <a:gd name="connsiteY7" fmla="*/ 660400 h 889000"/>
              <a:gd name="connsiteX8" fmla="*/ 266700 w 3352800"/>
              <a:gd name="connsiteY8" fmla="*/ 546100 h 889000"/>
              <a:gd name="connsiteX9" fmla="*/ 304800 w 3352800"/>
              <a:gd name="connsiteY9" fmla="*/ 520700 h 889000"/>
              <a:gd name="connsiteX10" fmla="*/ 317500 w 3352800"/>
              <a:gd name="connsiteY10" fmla="*/ 571500 h 889000"/>
              <a:gd name="connsiteX11" fmla="*/ 330200 w 3352800"/>
              <a:gd name="connsiteY11" fmla="*/ 533400 h 889000"/>
              <a:gd name="connsiteX12" fmla="*/ 368300 w 3352800"/>
              <a:gd name="connsiteY12" fmla="*/ 495300 h 889000"/>
              <a:gd name="connsiteX13" fmla="*/ 444500 w 3352800"/>
              <a:gd name="connsiteY13" fmla="*/ 393700 h 889000"/>
              <a:gd name="connsiteX14" fmla="*/ 482600 w 3352800"/>
              <a:gd name="connsiteY14" fmla="*/ 406400 h 889000"/>
              <a:gd name="connsiteX15" fmla="*/ 546100 w 3352800"/>
              <a:gd name="connsiteY15" fmla="*/ 431800 h 889000"/>
              <a:gd name="connsiteX16" fmla="*/ 558800 w 3352800"/>
              <a:gd name="connsiteY16" fmla="*/ 393700 h 889000"/>
              <a:gd name="connsiteX17" fmla="*/ 571500 w 3352800"/>
              <a:gd name="connsiteY17" fmla="*/ 342900 h 889000"/>
              <a:gd name="connsiteX18" fmla="*/ 596900 w 3352800"/>
              <a:gd name="connsiteY18" fmla="*/ 381000 h 889000"/>
              <a:gd name="connsiteX19" fmla="*/ 622300 w 3352800"/>
              <a:gd name="connsiteY19" fmla="*/ 469900 h 889000"/>
              <a:gd name="connsiteX20" fmla="*/ 673100 w 3352800"/>
              <a:gd name="connsiteY20" fmla="*/ 558800 h 889000"/>
              <a:gd name="connsiteX21" fmla="*/ 711200 w 3352800"/>
              <a:gd name="connsiteY21" fmla="*/ 520700 h 889000"/>
              <a:gd name="connsiteX22" fmla="*/ 762000 w 3352800"/>
              <a:gd name="connsiteY22" fmla="*/ 520700 h 889000"/>
              <a:gd name="connsiteX23" fmla="*/ 774700 w 3352800"/>
              <a:gd name="connsiteY23" fmla="*/ 571500 h 889000"/>
              <a:gd name="connsiteX24" fmla="*/ 800100 w 3352800"/>
              <a:gd name="connsiteY24" fmla="*/ 495300 h 889000"/>
              <a:gd name="connsiteX25" fmla="*/ 825500 w 3352800"/>
              <a:gd name="connsiteY25" fmla="*/ 368300 h 889000"/>
              <a:gd name="connsiteX26" fmla="*/ 850900 w 3352800"/>
              <a:gd name="connsiteY26" fmla="*/ 292100 h 889000"/>
              <a:gd name="connsiteX27" fmla="*/ 876300 w 3352800"/>
              <a:gd name="connsiteY27" fmla="*/ 342900 h 889000"/>
              <a:gd name="connsiteX28" fmla="*/ 889000 w 3352800"/>
              <a:gd name="connsiteY28" fmla="*/ 381000 h 889000"/>
              <a:gd name="connsiteX29" fmla="*/ 927100 w 3352800"/>
              <a:gd name="connsiteY29" fmla="*/ 457200 h 889000"/>
              <a:gd name="connsiteX30" fmla="*/ 990600 w 3352800"/>
              <a:gd name="connsiteY30" fmla="*/ 368300 h 889000"/>
              <a:gd name="connsiteX31" fmla="*/ 1016000 w 3352800"/>
              <a:gd name="connsiteY31" fmla="*/ 292100 h 889000"/>
              <a:gd name="connsiteX32" fmla="*/ 1079500 w 3352800"/>
              <a:gd name="connsiteY32" fmla="*/ 457200 h 889000"/>
              <a:gd name="connsiteX33" fmla="*/ 1104900 w 3352800"/>
              <a:gd name="connsiteY33" fmla="*/ 533400 h 889000"/>
              <a:gd name="connsiteX34" fmla="*/ 1143000 w 3352800"/>
              <a:gd name="connsiteY34" fmla="*/ 520700 h 889000"/>
              <a:gd name="connsiteX35" fmla="*/ 1181100 w 3352800"/>
              <a:gd name="connsiteY35" fmla="*/ 431800 h 889000"/>
              <a:gd name="connsiteX36" fmla="*/ 1206500 w 3352800"/>
              <a:gd name="connsiteY36" fmla="*/ 469900 h 889000"/>
              <a:gd name="connsiteX37" fmla="*/ 1219200 w 3352800"/>
              <a:gd name="connsiteY37" fmla="*/ 508000 h 889000"/>
              <a:gd name="connsiteX38" fmla="*/ 1270000 w 3352800"/>
              <a:gd name="connsiteY38" fmla="*/ 584200 h 889000"/>
              <a:gd name="connsiteX39" fmla="*/ 1308100 w 3352800"/>
              <a:gd name="connsiteY39" fmla="*/ 546100 h 889000"/>
              <a:gd name="connsiteX40" fmla="*/ 1320800 w 3352800"/>
              <a:gd name="connsiteY40" fmla="*/ 508000 h 889000"/>
              <a:gd name="connsiteX41" fmla="*/ 1358900 w 3352800"/>
              <a:gd name="connsiteY41" fmla="*/ 495300 h 889000"/>
              <a:gd name="connsiteX42" fmla="*/ 1409700 w 3352800"/>
              <a:gd name="connsiteY42" fmla="*/ 533400 h 889000"/>
              <a:gd name="connsiteX43" fmla="*/ 1422400 w 3352800"/>
              <a:gd name="connsiteY43" fmla="*/ 469900 h 889000"/>
              <a:gd name="connsiteX44" fmla="*/ 1473200 w 3352800"/>
              <a:gd name="connsiteY44" fmla="*/ 495300 h 889000"/>
              <a:gd name="connsiteX45" fmla="*/ 1511300 w 3352800"/>
              <a:gd name="connsiteY45" fmla="*/ 508000 h 889000"/>
              <a:gd name="connsiteX46" fmla="*/ 1574800 w 3352800"/>
              <a:gd name="connsiteY46" fmla="*/ 457200 h 889000"/>
              <a:gd name="connsiteX47" fmla="*/ 1638300 w 3352800"/>
              <a:gd name="connsiteY47" fmla="*/ 368300 h 889000"/>
              <a:gd name="connsiteX48" fmla="*/ 1689100 w 3352800"/>
              <a:gd name="connsiteY48" fmla="*/ 254000 h 889000"/>
              <a:gd name="connsiteX49" fmla="*/ 1727200 w 3352800"/>
              <a:gd name="connsiteY49" fmla="*/ 279400 h 889000"/>
              <a:gd name="connsiteX50" fmla="*/ 1739900 w 3352800"/>
              <a:gd name="connsiteY50" fmla="*/ 317500 h 889000"/>
              <a:gd name="connsiteX51" fmla="*/ 1752600 w 3352800"/>
              <a:gd name="connsiteY51" fmla="*/ 279400 h 889000"/>
              <a:gd name="connsiteX52" fmla="*/ 1765300 w 3352800"/>
              <a:gd name="connsiteY52" fmla="*/ 228600 h 889000"/>
              <a:gd name="connsiteX53" fmla="*/ 1790700 w 3352800"/>
              <a:gd name="connsiteY53" fmla="*/ 0 h 889000"/>
              <a:gd name="connsiteX54" fmla="*/ 1816100 w 3352800"/>
              <a:gd name="connsiteY54" fmla="*/ 190500 h 889000"/>
              <a:gd name="connsiteX55" fmla="*/ 1841500 w 3352800"/>
              <a:gd name="connsiteY55" fmla="*/ 304800 h 889000"/>
              <a:gd name="connsiteX56" fmla="*/ 1866900 w 3352800"/>
              <a:gd name="connsiteY56" fmla="*/ 419100 h 889000"/>
              <a:gd name="connsiteX57" fmla="*/ 1917700 w 3352800"/>
              <a:gd name="connsiteY57" fmla="*/ 381000 h 889000"/>
              <a:gd name="connsiteX58" fmla="*/ 1930400 w 3352800"/>
              <a:gd name="connsiteY58" fmla="*/ 419100 h 889000"/>
              <a:gd name="connsiteX59" fmla="*/ 1968500 w 3352800"/>
              <a:gd name="connsiteY59" fmla="*/ 457200 h 889000"/>
              <a:gd name="connsiteX60" fmla="*/ 2019300 w 3352800"/>
              <a:gd name="connsiteY60" fmla="*/ 381000 h 889000"/>
              <a:gd name="connsiteX61" fmla="*/ 2057400 w 3352800"/>
              <a:gd name="connsiteY61" fmla="*/ 304800 h 889000"/>
              <a:gd name="connsiteX62" fmla="*/ 2082800 w 3352800"/>
              <a:gd name="connsiteY62" fmla="*/ 342900 h 889000"/>
              <a:gd name="connsiteX63" fmla="*/ 2159000 w 3352800"/>
              <a:gd name="connsiteY63" fmla="*/ 381000 h 889000"/>
              <a:gd name="connsiteX64" fmla="*/ 2209800 w 3352800"/>
              <a:gd name="connsiteY64" fmla="*/ 317500 h 889000"/>
              <a:gd name="connsiteX65" fmla="*/ 2247900 w 3352800"/>
              <a:gd name="connsiteY65" fmla="*/ 368300 h 889000"/>
              <a:gd name="connsiteX66" fmla="*/ 2298700 w 3352800"/>
              <a:gd name="connsiteY66" fmla="*/ 444500 h 889000"/>
              <a:gd name="connsiteX67" fmla="*/ 2311400 w 3352800"/>
              <a:gd name="connsiteY67" fmla="*/ 482600 h 889000"/>
              <a:gd name="connsiteX68" fmla="*/ 2387600 w 3352800"/>
              <a:gd name="connsiteY68" fmla="*/ 508000 h 889000"/>
              <a:gd name="connsiteX69" fmla="*/ 2438400 w 3352800"/>
              <a:gd name="connsiteY69" fmla="*/ 584200 h 889000"/>
              <a:gd name="connsiteX70" fmla="*/ 2489200 w 3352800"/>
              <a:gd name="connsiteY70" fmla="*/ 660400 h 889000"/>
              <a:gd name="connsiteX71" fmla="*/ 2552700 w 3352800"/>
              <a:gd name="connsiteY71" fmla="*/ 596900 h 889000"/>
              <a:gd name="connsiteX72" fmla="*/ 2590800 w 3352800"/>
              <a:gd name="connsiteY72" fmla="*/ 584200 h 889000"/>
              <a:gd name="connsiteX73" fmla="*/ 2641600 w 3352800"/>
              <a:gd name="connsiteY73" fmla="*/ 596900 h 889000"/>
              <a:gd name="connsiteX74" fmla="*/ 2692400 w 3352800"/>
              <a:gd name="connsiteY74" fmla="*/ 660400 h 889000"/>
              <a:gd name="connsiteX75" fmla="*/ 2717800 w 3352800"/>
              <a:gd name="connsiteY75" fmla="*/ 622300 h 889000"/>
              <a:gd name="connsiteX76" fmla="*/ 2743200 w 3352800"/>
              <a:gd name="connsiteY76" fmla="*/ 546100 h 889000"/>
              <a:gd name="connsiteX77" fmla="*/ 2768600 w 3352800"/>
              <a:gd name="connsiteY77" fmla="*/ 622300 h 889000"/>
              <a:gd name="connsiteX78" fmla="*/ 2781300 w 3352800"/>
              <a:gd name="connsiteY78" fmla="*/ 673100 h 889000"/>
              <a:gd name="connsiteX79" fmla="*/ 2806700 w 3352800"/>
              <a:gd name="connsiteY79" fmla="*/ 749300 h 889000"/>
              <a:gd name="connsiteX80" fmla="*/ 2844800 w 3352800"/>
              <a:gd name="connsiteY80" fmla="*/ 825500 h 889000"/>
              <a:gd name="connsiteX81" fmla="*/ 2857500 w 3352800"/>
              <a:gd name="connsiteY81" fmla="*/ 787400 h 889000"/>
              <a:gd name="connsiteX82" fmla="*/ 2895600 w 3352800"/>
              <a:gd name="connsiteY82" fmla="*/ 863600 h 889000"/>
              <a:gd name="connsiteX83" fmla="*/ 2921000 w 3352800"/>
              <a:gd name="connsiteY83" fmla="*/ 825500 h 889000"/>
              <a:gd name="connsiteX84" fmla="*/ 2933700 w 3352800"/>
              <a:gd name="connsiteY84" fmla="*/ 774700 h 889000"/>
              <a:gd name="connsiteX85" fmla="*/ 2971800 w 3352800"/>
              <a:gd name="connsiteY85" fmla="*/ 635000 h 889000"/>
              <a:gd name="connsiteX86" fmla="*/ 2997200 w 3352800"/>
              <a:gd name="connsiteY86" fmla="*/ 533400 h 889000"/>
              <a:gd name="connsiteX87" fmla="*/ 3060700 w 3352800"/>
              <a:gd name="connsiteY87" fmla="*/ 584200 h 889000"/>
              <a:gd name="connsiteX88" fmla="*/ 3086100 w 3352800"/>
              <a:gd name="connsiteY88" fmla="*/ 546100 h 889000"/>
              <a:gd name="connsiteX89" fmla="*/ 3111500 w 3352800"/>
              <a:gd name="connsiteY89" fmla="*/ 469900 h 889000"/>
              <a:gd name="connsiteX90" fmla="*/ 3136900 w 3352800"/>
              <a:gd name="connsiteY90" fmla="*/ 393700 h 889000"/>
              <a:gd name="connsiteX91" fmla="*/ 3149600 w 3352800"/>
              <a:gd name="connsiteY91" fmla="*/ 355600 h 889000"/>
              <a:gd name="connsiteX92" fmla="*/ 3162300 w 3352800"/>
              <a:gd name="connsiteY92" fmla="*/ 317500 h 889000"/>
              <a:gd name="connsiteX93" fmla="*/ 3263900 w 3352800"/>
              <a:gd name="connsiteY93" fmla="*/ 406400 h 889000"/>
              <a:gd name="connsiteX94" fmla="*/ 3302000 w 3352800"/>
              <a:gd name="connsiteY94" fmla="*/ 381000 h 889000"/>
              <a:gd name="connsiteX95" fmla="*/ 3327400 w 3352800"/>
              <a:gd name="connsiteY95" fmla="*/ 304800 h 889000"/>
              <a:gd name="connsiteX96" fmla="*/ 3352800 w 3352800"/>
              <a:gd name="connsiteY96" fmla="*/ 3683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3352800" h="889000">
                <a:moveTo>
                  <a:pt x="0" y="889000"/>
                </a:moveTo>
                <a:cubicBezTo>
                  <a:pt x="8467" y="867833"/>
                  <a:pt x="15205" y="845890"/>
                  <a:pt x="25400" y="825500"/>
                </a:cubicBezTo>
                <a:cubicBezTo>
                  <a:pt x="32226" y="811848"/>
                  <a:pt x="43974" y="801052"/>
                  <a:pt x="50800" y="787400"/>
                </a:cubicBezTo>
                <a:cubicBezTo>
                  <a:pt x="56787" y="775426"/>
                  <a:pt x="58227" y="761605"/>
                  <a:pt x="63500" y="749300"/>
                </a:cubicBezTo>
                <a:cubicBezTo>
                  <a:pt x="110580" y="639446"/>
                  <a:pt x="71816" y="749751"/>
                  <a:pt x="101600" y="660400"/>
                </a:cubicBezTo>
                <a:cubicBezTo>
                  <a:pt x="109530" y="684190"/>
                  <a:pt x="114103" y="723900"/>
                  <a:pt x="152400" y="723900"/>
                </a:cubicBezTo>
                <a:cubicBezTo>
                  <a:pt x="167664" y="723900"/>
                  <a:pt x="177800" y="706967"/>
                  <a:pt x="190500" y="698500"/>
                </a:cubicBezTo>
                <a:cubicBezTo>
                  <a:pt x="198967" y="685800"/>
                  <a:pt x="209074" y="674052"/>
                  <a:pt x="215900" y="660400"/>
                </a:cubicBezTo>
                <a:cubicBezTo>
                  <a:pt x="225738" y="640723"/>
                  <a:pt x="249867" y="566299"/>
                  <a:pt x="266700" y="546100"/>
                </a:cubicBezTo>
                <a:cubicBezTo>
                  <a:pt x="276471" y="534374"/>
                  <a:pt x="292100" y="529167"/>
                  <a:pt x="304800" y="520700"/>
                </a:cubicBezTo>
                <a:cubicBezTo>
                  <a:pt x="309033" y="537633"/>
                  <a:pt x="301888" y="563694"/>
                  <a:pt x="317500" y="571500"/>
                </a:cubicBezTo>
                <a:cubicBezTo>
                  <a:pt x="329474" y="577487"/>
                  <a:pt x="322774" y="544539"/>
                  <a:pt x="330200" y="533400"/>
                </a:cubicBezTo>
                <a:cubicBezTo>
                  <a:pt x="340163" y="518456"/>
                  <a:pt x="356927" y="509201"/>
                  <a:pt x="368300" y="495300"/>
                </a:cubicBezTo>
                <a:cubicBezTo>
                  <a:pt x="395107" y="462536"/>
                  <a:pt x="444500" y="393700"/>
                  <a:pt x="444500" y="393700"/>
                </a:cubicBezTo>
                <a:cubicBezTo>
                  <a:pt x="457200" y="397933"/>
                  <a:pt x="473134" y="396934"/>
                  <a:pt x="482600" y="406400"/>
                </a:cubicBezTo>
                <a:cubicBezTo>
                  <a:pt x="529971" y="453771"/>
                  <a:pt x="444304" y="457249"/>
                  <a:pt x="546100" y="431800"/>
                </a:cubicBezTo>
                <a:cubicBezTo>
                  <a:pt x="550333" y="419100"/>
                  <a:pt x="555122" y="406572"/>
                  <a:pt x="558800" y="393700"/>
                </a:cubicBezTo>
                <a:cubicBezTo>
                  <a:pt x="563595" y="376917"/>
                  <a:pt x="554941" y="348420"/>
                  <a:pt x="571500" y="342900"/>
                </a:cubicBezTo>
                <a:cubicBezTo>
                  <a:pt x="585980" y="338073"/>
                  <a:pt x="590074" y="367348"/>
                  <a:pt x="596900" y="381000"/>
                </a:cubicBezTo>
                <a:cubicBezTo>
                  <a:pt x="612252" y="411703"/>
                  <a:pt x="610093" y="437347"/>
                  <a:pt x="622300" y="469900"/>
                </a:cubicBezTo>
                <a:cubicBezTo>
                  <a:pt x="636111" y="506730"/>
                  <a:pt x="652045" y="527217"/>
                  <a:pt x="673100" y="558800"/>
                </a:cubicBezTo>
                <a:cubicBezTo>
                  <a:pt x="685800" y="546100"/>
                  <a:pt x="701237" y="535644"/>
                  <a:pt x="711200" y="520700"/>
                </a:cubicBezTo>
                <a:cubicBezTo>
                  <a:pt x="740607" y="476589"/>
                  <a:pt x="699639" y="458339"/>
                  <a:pt x="762000" y="520700"/>
                </a:cubicBezTo>
                <a:cubicBezTo>
                  <a:pt x="766233" y="537633"/>
                  <a:pt x="760177" y="581182"/>
                  <a:pt x="774700" y="571500"/>
                </a:cubicBezTo>
                <a:cubicBezTo>
                  <a:pt x="796977" y="556648"/>
                  <a:pt x="792407" y="520945"/>
                  <a:pt x="800100" y="495300"/>
                </a:cubicBezTo>
                <a:cubicBezTo>
                  <a:pt x="831761" y="389765"/>
                  <a:pt x="791172" y="505613"/>
                  <a:pt x="825500" y="368300"/>
                </a:cubicBezTo>
                <a:cubicBezTo>
                  <a:pt x="831994" y="342325"/>
                  <a:pt x="850900" y="292100"/>
                  <a:pt x="850900" y="292100"/>
                </a:cubicBezTo>
                <a:cubicBezTo>
                  <a:pt x="859367" y="309033"/>
                  <a:pt x="868842" y="325499"/>
                  <a:pt x="876300" y="342900"/>
                </a:cubicBezTo>
                <a:cubicBezTo>
                  <a:pt x="881573" y="355205"/>
                  <a:pt x="883013" y="369026"/>
                  <a:pt x="889000" y="381000"/>
                </a:cubicBezTo>
                <a:cubicBezTo>
                  <a:pt x="938239" y="479477"/>
                  <a:pt x="895178" y="361435"/>
                  <a:pt x="927100" y="457200"/>
                </a:cubicBezTo>
                <a:cubicBezTo>
                  <a:pt x="932217" y="450377"/>
                  <a:pt x="983847" y="383494"/>
                  <a:pt x="990600" y="368300"/>
                </a:cubicBezTo>
                <a:cubicBezTo>
                  <a:pt x="1001474" y="343834"/>
                  <a:pt x="1016000" y="292100"/>
                  <a:pt x="1016000" y="292100"/>
                </a:cubicBezTo>
                <a:cubicBezTo>
                  <a:pt x="1096659" y="372759"/>
                  <a:pt x="1021655" y="283666"/>
                  <a:pt x="1079500" y="457200"/>
                </a:cubicBezTo>
                <a:lnTo>
                  <a:pt x="1104900" y="533400"/>
                </a:lnTo>
                <a:cubicBezTo>
                  <a:pt x="1117600" y="529167"/>
                  <a:pt x="1133534" y="530166"/>
                  <a:pt x="1143000" y="520700"/>
                </a:cubicBezTo>
                <a:cubicBezTo>
                  <a:pt x="1158693" y="505007"/>
                  <a:pt x="1173510" y="454570"/>
                  <a:pt x="1181100" y="431800"/>
                </a:cubicBezTo>
                <a:cubicBezTo>
                  <a:pt x="1189567" y="444500"/>
                  <a:pt x="1199674" y="456248"/>
                  <a:pt x="1206500" y="469900"/>
                </a:cubicBezTo>
                <a:cubicBezTo>
                  <a:pt x="1212487" y="481874"/>
                  <a:pt x="1212699" y="496298"/>
                  <a:pt x="1219200" y="508000"/>
                </a:cubicBezTo>
                <a:cubicBezTo>
                  <a:pt x="1234025" y="534685"/>
                  <a:pt x="1270000" y="584200"/>
                  <a:pt x="1270000" y="584200"/>
                </a:cubicBezTo>
                <a:cubicBezTo>
                  <a:pt x="1282700" y="571500"/>
                  <a:pt x="1298137" y="561044"/>
                  <a:pt x="1308100" y="546100"/>
                </a:cubicBezTo>
                <a:cubicBezTo>
                  <a:pt x="1315526" y="534961"/>
                  <a:pt x="1311334" y="517466"/>
                  <a:pt x="1320800" y="508000"/>
                </a:cubicBezTo>
                <a:cubicBezTo>
                  <a:pt x="1330266" y="498534"/>
                  <a:pt x="1346200" y="499533"/>
                  <a:pt x="1358900" y="495300"/>
                </a:cubicBezTo>
                <a:cubicBezTo>
                  <a:pt x="1389127" y="585980"/>
                  <a:pt x="1369448" y="593777"/>
                  <a:pt x="1409700" y="533400"/>
                </a:cubicBezTo>
                <a:cubicBezTo>
                  <a:pt x="1413933" y="512233"/>
                  <a:pt x="1403890" y="481006"/>
                  <a:pt x="1422400" y="469900"/>
                </a:cubicBezTo>
                <a:cubicBezTo>
                  <a:pt x="1438634" y="460160"/>
                  <a:pt x="1455799" y="487842"/>
                  <a:pt x="1473200" y="495300"/>
                </a:cubicBezTo>
                <a:cubicBezTo>
                  <a:pt x="1485505" y="500573"/>
                  <a:pt x="1498600" y="503767"/>
                  <a:pt x="1511300" y="508000"/>
                </a:cubicBezTo>
                <a:cubicBezTo>
                  <a:pt x="1566579" y="489574"/>
                  <a:pt x="1538897" y="507464"/>
                  <a:pt x="1574800" y="457200"/>
                </a:cubicBezTo>
                <a:cubicBezTo>
                  <a:pt x="1580319" y="449474"/>
                  <a:pt x="1631258" y="384145"/>
                  <a:pt x="1638300" y="368300"/>
                </a:cubicBezTo>
                <a:cubicBezTo>
                  <a:pt x="1698753" y="232280"/>
                  <a:pt x="1631617" y="340225"/>
                  <a:pt x="1689100" y="254000"/>
                </a:cubicBezTo>
                <a:cubicBezTo>
                  <a:pt x="1701800" y="262467"/>
                  <a:pt x="1717665" y="267481"/>
                  <a:pt x="1727200" y="279400"/>
                </a:cubicBezTo>
                <a:cubicBezTo>
                  <a:pt x="1735563" y="289853"/>
                  <a:pt x="1726513" y="317500"/>
                  <a:pt x="1739900" y="317500"/>
                </a:cubicBezTo>
                <a:cubicBezTo>
                  <a:pt x="1753287" y="317500"/>
                  <a:pt x="1748922" y="292272"/>
                  <a:pt x="1752600" y="279400"/>
                </a:cubicBezTo>
                <a:cubicBezTo>
                  <a:pt x="1757395" y="262617"/>
                  <a:pt x="1762178" y="245773"/>
                  <a:pt x="1765300" y="228600"/>
                </a:cubicBezTo>
                <a:cubicBezTo>
                  <a:pt x="1779346" y="151349"/>
                  <a:pt x="1783517" y="79009"/>
                  <a:pt x="1790700" y="0"/>
                </a:cubicBezTo>
                <a:cubicBezTo>
                  <a:pt x="1821828" y="93385"/>
                  <a:pt x="1793499" y="-1609"/>
                  <a:pt x="1816100" y="190500"/>
                </a:cubicBezTo>
                <a:cubicBezTo>
                  <a:pt x="1820888" y="231198"/>
                  <a:pt x="1832730" y="265337"/>
                  <a:pt x="1841500" y="304800"/>
                </a:cubicBezTo>
                <a:cubicBezTo>
                  <a:pt x="1873746" y="449908"/>
                  <a:pt x="1835927" y="295210"/>
                  <a:pt x="1866900" y="419100"/>
                </a:cubicBezTo>
                <a:cubicBezTo>
                  <a:pt x="1890066" y="349602"/>
                  <a:pt x="1881474" y="308547"/>
                  <a:pt x="1917700" y="381000"/>
                </a:cubicBezTo>
                <a:cubicBezTo>
                  <a:pt x="1923687" y="392974"/>
                  <a:pt x="1922974" y="407961"/>
                  <a:pt x="1930400" y="419100"/>
                </a:cubicBezTo>
                <a:cubicBezTo>
                  <a:pt x="1940363" y="434044"/>
                  <a:pt x="1955800" y="444500"/>
                  <a:pt x="1968500" y="457200"/>
                </a:cubicBezTo>
                <a:cubicBezTo>
                  <a:pt x="2040725" y="384975"/>
                  <a:pt x="1982541" y="454518"/>
                  <a:pt x="2019300" y="381000"/>
                </a:cubicBezTo>
                <a:cubicBezTo>
                  <a:pt x="2068539" y="282523"/>
                  <a:pt x="2025478" y="400565"/>
                  <a:pt x="2057400" y="304800"/>
                </a:cubicBezTo>
                <a:cubicBezTo>
                  <a:pt x="2065867" y="317500"/>
                  <a:pt x="2072007" y="332107"/>
                  <a:pt x="2082800" y="342900"/>
                </a:cubicBezTo>
                <a:cubicBezTo>
                  <a:pt x="2107419" y="367519"/>
                  <a:pt x="2128012" y="370671"/>
                  <a:pt x="2159000" y="381000"/>
                </a:cubicBezTo>
                <a:cubicBezTo>
                  <a:pt x="2163571" y="367286"/>
                  <a:pt x="2175333" y="306011"/>
                  <a:pt x="2209800" y="317500"/>
                </a:cubicBezTo>
                <a:cubicBezTo>
                  <a:pt x="2229880" y="324193"/>
                  <a:pt x="2235200" y="351367"/>
                  <a:pt x="2247900" y="368300"/>
                </a:cubicBezTo>
                <a:cubicBezTo>
                  <a:pt x="2278097" y="458892"/>
                  <a:pt x="2235279" y="349368"/>
                  <a:pt x="2298700" y="444500"/>
                </a:cubicBezTo>
                <a:cubicBezTo>
                  <a:pt x="2306126" y="455639"/>
                  <a:pt x="2300507" y="474819"/>
                  <a:pt x="2311400" y="482600"/>
                </a:cubicBezTo>
                <a:cubicBezTo>
                  <a:pt x="2333187" y="498162"/>
                  <a:pt x="2387600" y="508000"/>
                  <a:pt x="2387600" y="508000"/>
                </a:cubicBezTo>
                <a:cubicBezTo>
                  <a:pt x="2411889" y="580866"/>
                  <a:pt x="2382906" y="512851"/>
                  <a:pt x="2438400" y="584200"/>
                </a:cubicBezTo>
                <a:cubicBezTo>
                  <a:pt x="2457142" y="608297"/>
                  <a:pt x="2489200" y="660400"/>
                  <a:pt x="2489200" y="660400"/>
                </a:cubicBezTo>
                <a:cubicBezTo>
                  <a:pt x="2518833" y="571500"/>
                  <a:pt x="2489200" y="575733"/>
                  <a:pt x="2552700" y="596900"/>
                </a:cubicBezTo>
                <a:cubicBezTo>
                  <a:pt x="2611004" y="684356"/>
                  <a:pt x="2547843" y="609974"/>
                  <a:pt x="2590800" y="584200"/>
                </a:cubicBezTo>
                <a:cubicBezTo>
                  <a:pt x="2605767" y="575220"/>
                  <a:pt x="2624667" y="592667"/>
                  <a:pt x="2641600" y="596900"/>
                </a:cubicBezTo>
                <a:cubicBezTo>
                  <a:pt x="2647431" y="614392"/>
                  <a:pt x="2656497" y="667581"/>
                  <a:pt x="2692400" y="660400"/>
                </a:cubicBezTo>
                <a:cubicBezTo>
                  <a:pt x="2707367" y="657407"/>
                  <a:pt x="2711601" y="636248"/>
                  <a:pt x="2717800" y="622300"/>
                </a:cubicBezTo>
                <a:cubicBezTo>
                  <a:pt x="2728674" y="597834"/>
                  <a:pt x="2743200" y="546100"/>
                  <a:pt x="2743200" y="546100"/>
                </a:cubicBezTo>
                <a:cubicBezTo>
                  <a:pt x="2751667" y="571500"/>
                  <a:pt x="2762106" y="596325"/>
                  <a:pt x="2768600" y="622300"/>
                </a:cubicBezTo>
                <a:cubicBezTo>
                  <a:pt x="2772833" y="639233"/>
                  <a:pt x="2776284" y="656382"/>
                  <a:pt x="2781300" y="673100"/>
                </a:cubicBezTo>
                <a:cubicBezTo>
                  <a:pt x="2788993" y="698745"/>
                  <a:pt x="2791848" y="727023"/>
                  <a:pt x="2806700" y="749300"/>
                </a:cubicBezTo>
                <a:cubicBezTo>
                  <a:pt x="2839526" y="798539"/>
                  <a:pt x="2827273" y="772920"/>
                  <a:pt x="2844800" y="825500"/>
                </a:cubicBezTo>
                <a:cubicBezTo>
                  <a:pt x="2849033" y="812800"/>
                  <a:pt x="2844113" y="787400"/>
                  <a:pt x="2857500" y="787400"/>
                </a:cubicBezTo>
                <a:cubicBezTo>
                  <a:pt x="2873913" y="787400"/>
                  <a:pt x="2892468" y="854205"/>
                  <a:pt x="2895600" y="863600"/>
                </a:cubicBezTo>
                <a:cubicBezTo>
                  <a:pt x="2904067" y="850900"/>
                  <a:pt x="2914987" y="839529"/>
                  <a:pt x="2921000" y="825500"/>
                </a:cubicBezTo>
                <a:cubicBezTo>
                  <a:pt x="2927876" y="809457"/>
                  <a:pt x="2928684" y="791418"/>
                  <a:pt x="2933700" y="774700"/>
                </a:cubicBezTo>
                <a:cubicBezTo>
                  <a:pt x="2991512" y="581995"/>
                  <a:pt x="2933222" y="802173"/>
                  <a:pt x="2971800" y="635000"/>
                </a:cubicBezTo>
                <a:cubicBezTo>
                  <a:pt x="2979650" y="600985"/>
                  <a:pt x="2997200" y="533400"/>
                  <a:pt x="2997200" y="533400"/>
                </a:cubicBezTo>
                <a:cubicBezTo>
                  <a:pt x="3006887" y="547930"/>
                  <a:pt x="3028414" y="597114"/>
                  <a:pt x="3060700" y="584200"/>
                </a:cubicBezTo>
                <a:cubicBezTo>
                  <a:pt x="3074872" y="578531"/>
                  <a:pt x="3079901" y="560048"/>
                  <a:pt x="3086100" y="546100"/>
                </a:cubicBezTo>
                <a:cubicBezTo>
                  <a:pt x="3096974" y="521634"/>
                  <a:pt x="3103033" y="495300"/>
                  <a:pt x="3111500" y="469900"/>
                </a:cubicBezTo>
                <a:lnTo>
                  <a:pt x="3136900" y="393700"/>
                </a:lnTo>
                <a:lnTo>
                  <a:pt x="3149600" y="355600"/>
                </a:lnTo>
                <a:lnTo>
                  <a:pt x="3162300" y="317500"/>
                </a:lnTo>
                <a:cubicBezTo>
                  <a:pt x="3251200" y="376767"/>
                  <a:pt x="3221567" y="342900"/>
                  <a:pt x="3263900" y="406400"/>
                </a:cubicBezTo>
                <a:cubicBezTo>
                  <a:pt x="3276600" y="397933"/>
                  <a:pt x="3293910" y="393943"/>
                  <a:pt x="3302000" y="381000"/>
                </a:cubicBezTo>
                <a:cubicBezTo>
                  <a:pt x="3316190" y="358296"/>
                  <a:pt x="3327400" y="304800"/>
                  <a:pt x="3327400" y="304800"/>
                </a:cubicBezTo>
                <a:cubicBezTo>
                  <a:pt x="3343093" y="351880"/>
                  <a:pt x="3334113" y="330926"/>
                  <a:pt x="3352800" y="3683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021190" y="1973118"/>
            <a:ext cx="470045" cy="58882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3256212" y="2032000"/>
            <a:ext cx="1" cy="2348363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186807" y="1969632"/>
            <a:ext cx="340493" cy="6236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72433" y="1969632"/>
            <a:ext cx="340493" cy="6236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2357052" y="2038463"/>
            <a:ext cx="1" cy="2348363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529978" y="2038463"/>
            <a:ext cx="1" cy="2348363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67736" y="439329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066897" y="439329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372433" y="439329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t3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5226026" y="2838563"/>
            <a:ext cx="1377377" cy="538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7164024" y="1785133"/>
            <a:ext cx="22447" cy="259523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164025" y="4380363"/>
            <a:ext cx="3890005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437453" y="1539431"/>
            <a:ext cx="824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Energy</a:t>
            </a:r>
          </a:p>
          <a:p>
            <a:pPr algn="ctr"/>
            <a:r>
              <a:rPr lang="en-US" dirty="0"/>
              <a:t>(kWh)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502898" y="1170099"/>
            <a:ext cx="163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Average Energy</a:t>
            </a:r>
          </a:p>
        </p:txBody>
      </p:sp>
      <p:cxnSp>
        <p:nvCxnSpPr>
          <p:cNvPr id="61" name="Straight Connector 60"/>
          <p:cNvCxnSpPr>
            <a:stCxn id="15" idx="12"/>
          </p:cNvCxnSpPr>
          <p:nvPr/>
        </p:nvCxnSpPr>
        <p:spPr>
          <a:xfrm flipH="1">
            <a:off x="9319143" y="2844800"/>
            <a:ext cx="15357" cy="1535563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5" idx="0"/>
          </p:cNvCxnSpPr>
          <p:nvPr/>
        </p:nvCxnSpPr>
        <p:spPr>
          <a:xfrm flipH="1">
            <a:off x="8419983" y="3136900"/>
            <a:ext cx="117" cy="1249926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15" idx="27"/>
          </p:cNvCxnSpPr>
          <p:nvPr/>
        </p:nvCxnSpPr>
        <p:spPr>
          <a:xfrm flipH="1">
            <a:off x="10592909" y="3149600"/>
            <a:ext cx="11591" cy="1237226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230666" y="439329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t1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9129827" y="439329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t2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0435363" y="439329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t3</a:t>
            </a:r>
          </a:p>
        </p:txBody>
      </p:sp>
      <p:sp>
        <p:nvSpPr>
          <p:cNvPr id="15" name="Freeform 14"/>
          <p:cNvSpPr/>
          <p:nvPr/>
        </p:nvSpPr>
        <p:spPr>
          <a:xfrm>
            <a:off x="8420100" y="2844800"/>
            <a:ext cx="2184400" cy="304800"/>
          </a:xfrm>
          <a:custGeom>
            <a:avLst/>
            <a:gdLst>
              <a:gd name="connsiteX0" fmla="*/ 0 w 2184400"/>
              <a:gd name="connsiteY0" fmla="*/ 292100 h 304800"/>
              <a:gd name="connsiteX1" fmla="*/ 139700 w 2184400"/>
              <a:gd name="connsiteY1" fmla="*/ 254000 h 304800"/>
              <a:gd name="connsiteX2" fmla="*/ 177800 w 2184400"/>
              <a:gd name="connsiteY2" fmla="*/ 241300 h 304800"/>
              <a:gd name="connsiteX3" fmla="*/ 215900 w 2184400"/>
              <a:gd name="connsiteY3" fmla="*/ 228600 h 304800"/>
              <a:gd name="connsiteX4" fmla="*/ 254000 w 2184400"/>
              <a:gd name="connsiteY4" fmla="*/ 203200 h 304800"/>
              <a:gd name="connsiteX5" fmla="*/ 393700 w 2184400"/>
              <a:gd name="connsiteY5" fmla="*/ 165100 h 304800"/>
              <a:gd name="connsiteX6" fmla="*/ 495300 w 2184400"/>
              <a:gd name="connsiteY6" fmla="*/ 139700 h 304800"/>
              <a:gd name="connsiteX7" fmla="*/ 546100 w 2184400"/>
              <a:gd name="connsiteY7" fmla="*/ 127000 h 304800"/>
              <a:gd name="connsiteX8" fmla="*/ 660400 w 2184400"/>
              <a:gd name="connsiteY8" fmla="*/ 76200 h 304800"/>
              <a:gd name="connsiteX9" fmla="*/ 698500 w 2184400"/>
              <a:gd name="connsiteY9" fmla="*/ 63500 h 304800"/>
              <a:gd name="connsiteX10" fmla="*/ 736600 w 2184400"/>
              <a:gd name="connsiteY10" fmla="*/ 38100 h 304800"/>
              <a:gd name="connsiteX11" fmla="*/ 800100 w 2184400"/>
              <a:gd name="connsiteY11" fmla="*/ 25400 h 304800"/>
              <a:gd name="connsiteX12" fmla="*/ 914400 w 2184400"/>
              <a:gd name="connsiteY12" fmla="*/ 0 h 304800"/>
              <a:gd name="connsiteX13" fmla="*/ 965200 w 2184400"/>
              <a:gd name="connsiteY13" fmla="*/ 12700 h 304800"/>
              <a:gd name="connsiteX14" fmla="*/ 1003300 w 2184400"/>
              <a:gd name="connsiteY14" fmla="*/ 25400 h 304800"/>
              <a:gd name="connsiteX15" fmla="*/ 1104900 w 2184400"/>
              <a:gd name="connsiteY15" fmla="*/ 50800 h 304800"/>
              <a:gd name="connsiteX16" fmla="*/ 1155700 w 2184400"/>
              <a:gd name="connsiteY16" fmla="*/ 63500 h 304800"/>
              <a:gd name="connsiteX17" fmla="*/ 1231900 w 2184400"/>
              <a:gd name="connsiteY17" fmla="*/ 76200 h 304800"/>
              <a:gd name="connsiteX18" fmla="*/ 1282700 w 2184400"/>
              <a:gd name="connsiteY18" fmla="*/ 88900 h 304800"/>
              <a:gd name="connsiteX19" fmla="*/ 1397000 w 2184400"/>
              <a:gd name="connsiteY19" fmla="*/ 101600 h 304800"/>
              <a:gd name="connsiteX20" fmla="*/ 1511300 w 2184400"/>
              <a:gd name="connsiteY20" fmla="*/ 139700 h 304800"/>
              <a:gd name="connsiteX21" fmla="*/ 1549400 w 2184400"/>
              <a:gd name="connsiteY21" fmla="*/ 152400 h 304800"/>
              <a:gd name="connsiteX22" fmla="*/ 1651000 w 2184400"/>
              <a:gd name="connsiteY22" fmla="*/ 177800 h 304800"/>
              <a:gd name="connsiteX23" fmla="*/ 1739900 w 2184400"/>
              <a:gd name="connsiteY23" fmla="*/ 203200 h 304800"/>
              <a:gd name="connsiteX24" fmla="*/ 1892300 w 2184400"/>
              <a:gd name="connsiteY24" fmla="*/ 228600 h 304800"/>
              <a:gd name="connsiteX25" fmla="*/ 1955800 w 2184400"/>
              <a:gd name="connsiteY25" fmla="*/ 241300 h 304800"/>
              <a:gd name="connsiteX26" fmla="*/ 2032000 w 2184400"/>
              <a:gd name="connsiteY26" fmla="*/ 266700 h 304800"/>
              <a:gd name="connsiteX27" fmla="*/ 2184400 w 2184400"/>
              <a:gd name="connsiteY27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184400" h="304800">
                <a:moveTo>
                  <a:pt x="0" y="292100"/>
                </a:moveTo>
                <a:cubicBezTo>
                  <a:pt x="89754" y="274149"/>
                  <a:pt x="43022" y="286226"/>
                  <a:pt x="139700" y="254000"/>
                </a:cubicBezTo>
                <a:lnTo>
                  <a:pt x="177800" y="241300"/>
                </a:lnTo>
                <a:cubicBezTo>
                  <a:pt x="190500" y="237067"/>
                  <a:pt x="204761" y="236026"/>
                  <a:pt x="215900" y="228600"/>
                </a:cubicBezTo>
                <a:cubicBezTo>
                  <a:pt x="228600" y="220133"/>
                  <a:pt x="240052" y="209399"/>
                  <a:pt x="254000" y="203200"/>
                </a:cubicBezTo>
                <a:cubicBezTo>
                  <a:pt x="316436" y="175450"/>
                  <a:pt x="331552" y="179442"/>
                  <a:pt x="393700" y="165100"/>
                </a:cubicBezTo>
                <a:cubicBezTo>
                  <a:pt x="427715" y="157250"/>
                  <a:pt x="461433" y="148167"/>
                  <a:pt x="495300" y="139700"/>
                </a:cubicBezTo>
                <a:cubicBezTo>
                  <a:pt x="512233" y="135467"/>
                  <a:pt x="529541" y="132520"/>
                  <a:pt x="546100" y="127000"/>
                </a:cubicBezTo>
                <a:cubicBezTo>
                  <a:pt x="742689" y="61470"/>
                  <a:pt x="539645" y="136577"/>
                  <a:pt x="660400" y="76200"/>
                </a:cubicBezTo>
                <a:cubicBezTo>
                  <a:pt x="672374" y="70213"/>
                  <a:pt x="686526" y="69487"/>
                  <a:pt x="698500" y="63500"/>
                </a:cubicBezTo>
                <a:cubicBezTo>
                  <a:pt x="712152" y="56674"/>
                  <a:pt x="722308" y="43459"/>
                  <a:pt x="736600" y="38100"/>
                </a:cubicBezTo>
                <a:cubicBezTo>
                  <a:pt x="756811" y="30521"/>
                  <a:pt x="779028" y="30083"/>
                  <a:pt x="800100" y="25400"/>
                </a:cubicBezTo>
                <a:cubicBezTo>
                  <a:pt x="961518" y="-10471"/>
                  <a:pt x="722882" y="38304"/>
                  <a:pt x="914400" y="0"/>
                </a:cubicBezTo>
                <a:cubicBezTo>
                  <a:pt x="931333" y="4233"/>
                  <a:pt x="948417" y="7905"/>
                  <a:pt x="965200" y="12700"/>
                </a:cubicBezTo>
                <a:cubicBezTo>
                  <a:pt x="978072" y="16378"/>
                  <a:pt x="990385" y="21878"/>
                  <a:pt x="1003300" y="25400"/>
                </a:cubicBezTo>
                <a:cubicBezTo>
                  <a:pt x="1036979" y="34585"/>
                  <a:pt x="1071033" y="42333"/>
                  <a:pt x="1104900" y="50800"/>
                </a:cubicBezTo>
                <a:cubicBezTo>
                  <a:pt x="1121833" y="55033"/>
                  <a:pt x="1138483" y="60631"/>
                  <a:pt x="1155700" y="63500"/>
                </a:cubicBezTo>
                <a:cubicBezTo>
                  <a:pt x="1181100" y="67733"/>
                  <a:pt x="1206650" y="71150"/>
                  <a:pt x="1231900" y="76200"/>
                </a:cubicBezTo>
                <a:cubicBezTo>
                  <a:pt x="1249016" y="79623"/>
                  <a:pt x="1265448" y="86246"/>
                  <a:pt x="1282700" y="88900"/>
                </a:cubicBezTo>
                <a:cubicBezTo>
                  <a:pt x="1320589" y="94729"/>
                  <a:pt x="1358900" y="97367"/>
                  <a:pt x="1397000" y="101600"/>
                </a:cubicBezTo>
                <a:lnTo>
                  <a:pt x="1511300" y="139700"/>
                </a:lnTo>
                <a:cubicBezTo>
                  <a:pt x="1524000" y="143933"/>
                  <a:pt x="1536413" y="149153"/>
                  <a:pt x="1549400" y="152400"/>
                </a:cubicBezTo>
                <a:cubicBezTo>
                  <a:pt x="1583267" y="160867"/>
                  <a:pt x="1617882" y="166761"/>
                  <a:pt x="1651000" y="177800"/>
                </a:cubicBezTo>
                <a:cubicBezTo>
                  <a:pt x="1684692" y="189031"/>
                  <a:pt x="1703450" y="196366"/>
                  <a:pt x="1739900" y="203200"/>
                </a:cubicBezTo>
                <a:cubicBezTo>
                  <a:pt x="1790519" y="212691"/>
                  <a:pt x="1841799" y="218500"/>
                  <a:pt x="1892300" y="228600"/>
                </a:cubicBezTo>
                <a:cubicBezTo>
                  <a:pt x="1913467" y="232833"/>
                  <a:pt x="1934975" y="235620"/>
                  <a:pt x="1955800" y="241300"/>
                </a:cubicBezTo>
                <a:cubicBezTo>
                  <a:pt x="1981631" y="248345"/>
                  <a:pt x="2005746" y="261449"/>
                  <a:pt x="2032000" y="266700"/>
                </a:cubicBezTo>
                <a:cubicBezTo>
                  <a:pt x="2168282" y="293956"/>
                  <a:pt x="2120386" y="272793"/>
                  <a:pt x="2184400" y="3048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6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>
            <a:off x="1159408" y="388153"/>
            <a:ext cx="1514" cy="2983943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1160923" y="3372097"/>
            <a:ext cx="10171955" cy="9772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39098" y="349218"/>
            <a:ext cx="663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Unit</a:t>
            </a:r>
          </a:p>
          <a:p>
            <a:pPr algn="ctr"/>
            <a:r>
              <a:rPr lang="en-US" dirty="0"/>
              <a:t>State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92179" y="996933"/>
            <a:ext cx="885596" cy="6963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280021" y="993449"/>
            <a:ext cx="289589" cy="7312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34827" y="993449"/>
            <a:ext cx="417749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34584" y="188132"/>
            <a:ext cx="6564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Step #1</a:t>
            </a:r>
            <a:r>
              <a:rPr lang="en-US" sz="1400" dirty="0"/>
              <a:t>: Create batch Production Run and batch unit capsules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280021" y="1734933"/>
            <a:ext cx="289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569610" y="1734933"/>
            <a:ext cx="0" cy="10894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280021" y="1734933"/>
            <a:ext cx="0" cy="16371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569610" y="2824431"/>
            <a:ext cx="61733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186942" y="1734933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186942" y="1734933"/>
            <a:ext cx="8940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77775" y="1734933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077775" y="2814658"/>
            <a:ext cx="15705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234827" y="1734933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234827" y="1731690"/>
            <a:ext cx="417749" cy="324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652576" y="1731690"/>
            <a:ext cx="0" cy="16371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264665" y="322181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9635365" y="266014"/>
            <a:ext cx="417748" cy="10133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53115" y="170301"/>
            <a:ext cx="183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Unit “RUNNING</a:t>
            </a:r>
            <a:r>
              <a:rPr lang="en-US" sz="1200" dirty="0"/>
              <a:t>” capsules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80021" y="750211"/>
            <a:ext cx="2372555" cy="798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635365" y="81138"/>
            <a:ext cx="417749" cy="951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4347206" y="1731690"/>
            <a:ext cx="289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636795" y="1731690"/>
            <a:ext cx="0" cy="10894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347206" y="1731690"/>
            <a:ext cx="0" cy="16371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36795" y="2821188"/>
            <a:ext cx="1477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784570" y="1741463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4784570" y="1731690"/>
            <a:ext cx="1363632" cy="977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148202" y="1741463"/>
            <a:ext cx="0" cy="16371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341803" y="747755"/>
            <a:ext cx="1806399" cy="8230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341804" y="993449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784570" y="993449"/>
            <a:ext cx="136363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053114" y="6960"/>
            <a:ext cx="183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Production run capsules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7434210" y="1713192"/>
            <a:ext cx="2895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723799" y="1713192"/>
            <a:ext cx="0" cy="108949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7434210" y="1713192"/>
            <a:ext cx="0" cy="16371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723799" y="2802690"/>
            <a:ext cx="34086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064661" y="1722965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8064661" y="1719940"/>
            <a:ext cx="369891" cy="30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434552" y="1718078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8434552" y="2789674"/>
            <a:ext cx="102476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8672638" y="1718078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9754292" y="1711890"/>
            <a:ext cx="603618" cy="674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10357910" y="1713191"/>
            <a:ext cx="0" cy="163716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529131" y="1718078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8529131" y="1719940"/>
            <a:ext cx="14913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9754292" y="1709949"/>
            <a:ext cx="0" cy="107972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8677099" y="2789674"/>
            <a:ext cx="1077193" cy="812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7434210" y="750249"/>
            <a:ext cx="2923700" cy="798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428532" y="961365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064660" y="961365"/>
            <a:ext cx="3698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526168" y="961365"/>
            <a:ext cx="146470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9754292" y="961365"/>
            <a:ext cx="603618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112" idx="1"/>
          </p:cNvCxnSpPr>
          <p:nvPr/>
        </p:nvCxnSpPr>
        <p:spPr>
          <a:xfrm flipH="1">
            <a:off x="1415632" y="1493065"/>
            <a:ext cx="234280" cy="258867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649912" y="1369954"/>
            <a:ext cx="65643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RUNNING</a:t>
            </a:r>
            <a:r>
              <a:rPr lang="en-US" sz="1000" dirty="0"/>
              <a:t>: Producing product; business as usual.</a:t>
            </a:r>
          </a:p>
        </p:txBody>
      </p:sp>
      <p:cxnSp>
        <p:nvCxnSpPr>
          <p:cNvPr id="113" name="Straight Arrow Connector 112"/>
          <p:cNvCxnSpPr/>
          <p:nvPr/>
        </p:nvCxnSpPr>
        <p:spPr>
          <a:xfrm flipH="1" flipV="1">
            <a:off x="1819498" y="2821189"/>
            <a:ext cx="372681" cy="318248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2148564" y="2651520"/>
            <a:ext cx="1409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HELD</a:t>
            </a:r>
            <a:r>
              <a:rPr lang="en-US" sz="1000" dirty="0"/>
              <a:t>: Problem encountered or out of spec so need to resolve and RESTART.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9635365" y="435332"/>
            <a:ext cx="417748" cy="10133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053114" y="349218"/>
            <a:ext cx="2138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Unit “NOT RUNNING</a:t>
            </a:r>
            <a:r>
              <a:rPr lang="en-US" sz="1200" dirty="0"/>
              <a:t>” capsules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434552" y="1191730"/>
            <a:ext cx="102476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7723798" y="1191729"/>
            <a:ext cx="340862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8672638" y="1191729"/>
            <a:ext cx="1081654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4636795" y="1197874"/>
            <a:ext cx="147775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077775" y="1197874"/>
            <a:ext cx="157052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1569610" y="1194680"/>
            <a:ext cx="617332" cy="763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1153730" y="3591142"/>
            <a:ext cx="1514" cy="2983943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 flipV="1">
            <a:off x="1155245" y="6575086"/>
            <a:ext cx="10171955" cy="9772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333420" y="3552207"/>
            <a:ext cx="663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Unit</a:t>
            </a:r>
          </a:p>
          <a:p>
            <a:pPr algn="ctr"/>
            <a:r>
              <a:rPr lang="en-US" dirty="0"/>
              <a:t>State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2186501" y="4167838"/>
            <a:ext cx="885596" cy="6963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1274343" y="4164354"/>
            <a:ext cx="289589" cy="7312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229149" y="4164354"/>
            <a:ext cx="417749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1258987" y="6396317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1274343" y="3953200"/>
            <a:ext cx="2372555" cy="798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336125" y="3950744"/>
            <a:ext cx="1806399" cy="8230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336126" y="4164354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778892" y="4164354"/>
            <a:ext cx="136363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7428532" y="3953238"/>
            <a:ext cx="2923700" cy="798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7428532" y="4164354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058982" y="4164354"/>
            <a:ext cx="3698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8520490" y="4164354"/>
            <a:ext cx="146470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9748614" y="4164354"/>
            <a:ext cx="603618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8428874" y="4397690"/>
            <a:ext cx="102476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7718120" y="4394618"/>
            <a:ext cx="340862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8677099" y="4391545"/>
            <a:ext cx="1081654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631117" y="4400863"/>
            <a:ext cx="147775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072097" y="4400863"/>
            <a:ext cx="157052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1563932" y="4397669"/>
            <a:ext cx="617332" cy="763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1628906" y="3475168"/>
            <a:ext cx="9317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Step #2</a:t>
            </a:r>
            <a:r>
              <a:rPr lang="en-US" sz="1400" dirty="0"/>
              <a:t>: Create time-series from Conditions based on Duration and Start-Time of capsules</a:t>
            </a:r>
          </a:p>
        </p:txBody>
      </p:sp>
      <p:sp>
        <p:nvSpPr>
          <p:cNvPr id="193" name="Oval 192"/>
          <p:cNvSpPr/>
          <p:nvPr/>
        </p:nvSpPr>
        <p:spPr>
          <a:xfrm>
            <a:off x="1227193" y="6023751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Oval 194"/>
          <p:cNvSpPr/>
          <p:nvPr/>
        </p:nvSpPr>
        <p:spPr>
          <a:xfrm>
            <a:off x="2181264" y="5356696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Oval 195"/>
          <p:cNvSpPr/>
          <p:nvPr/>
        </p:nvSpPr>
        <p:spPr>
          <a:xfrm>
            <a:off x="3229149" y="5826597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Oval 196"/>
          <p:cNvSpPr/>
          <p:nvPr/>
        </p:nvSpPr>
        <p:spPr>
          <a:xfrm>
            <a:off x="4249336" y="6103181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Oval 197"/>
          <p:cNvSpPr/>
          <p:nvPr/>
        </p:nvSpPr>
        <p:spPr>
          <a:xfrm>
            <a:off x="4778892" y="5098325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Oval 198"/>
          <p:cNvSpPr/>
          <p:nvPr/>
        </p:nvSpPr>
        <p:spPr>
          <a:xfrm>
            <a:off x="7428531" y="6101498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Oval 199"/>
          <p:cNvSpPr/>
          <p:nvPr/>
        </p:nvSpPr>
        <p:spPr>
          <a:xfrm>
            <a:off x="8016430" y="5945604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Oval 200"/>
          <p:cNvSpPr/>
          <p:nvPr/>
        </p:nvSpPr>
        <p:spPr>
          <a:xfrm>
            <a:off x="8451925" y="6386538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Oval 201"/>
          <p:cNvSpPr/>
          <p:nvPr/>
        </p:nvSpPr>
        <p:spPr>
          <a:xfrm>
            <a:off x="9748614" y="5543683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Oval 202"/>
          <p:cNvSpPr/>
          <p:nvPr/>
        </p:nvSpPr>
        <p:spPr>
          <a:xfrm>
            <a:off x="1521380" y="5570311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Oval 203"/>
          <p:cNvSpPr/>
          <p:nvPr/>
        </p:nvSpPr>
        <p:spPr>
          <a:xfrm>
            <a:off x="2986994" y="6386538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Oval 204"/>
          <p:cNvSpPr/>
          <p:nvPr/>
        </p:nvSpPr>
        <p:spPr>
          <a:xfrm>
            <a:off x="4546014" y="6386537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Oval 205"/>
          <p:cNvSpPr/>
          <p:nvPr/>
        </p:nvSpPr>
        <p:spPr>
          <a:xfrm>
            <a:off x="7717497" y="6016620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Oval 206"/>
          <p:cNvSpPr/>
          <p:nvPr/>
        </p:nvSpPr>
        <p:spPr>
          <a:xfrm>
            <a:off x="8395009" y="6492982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Oval 207"/>
          <p:cNvSpPr/>
          <p:nvPr/>
        </p:nvSpPr>
        <p:spPr>
          <a:xfrm>
            <a:off x="8677099" y="5287883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2" name="Straight Connector 211"/>
          <p:cNvCxnSpPr>
            <a:endCxn id="195" idx="3"/>
          </p:cNvCxnSpPr>
          <p:nvPr/>
        </p:nvCxnSpPr>
        <p:spPr>
          <a:xfrm flipV="1">
            <a:off x="1312296" y="5424068"/>
            <a:ext cx="881431" cy="613786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196" idx="3"/>
          </p:cNvCxnSpPr>
          <p:nvPr/>
        </p:nvCxnSpPr>
        <p:spPr>
          <a:xfrm>
            <a:off x="2232474" y="5419211"/>
            <a:ext cx="1009138" cy="47475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>
            <a:endCxn id="197" idx="2"/>
          </p:cNvCxnSpPr>
          <p:nvPr/>
        </p:nvCxnSpPr>
        <p:spPr>
          <a:xfrm>
            <a:off x="3280359" y="5879094"/>
            <a:ext cx="968977" cy="263553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>
            <a:endCxn id="198" idx="4"/>
          </p:cNvCxnSpPr>
          <p:nvPr/>
        </p:nvCxnSpPr>
        <p:spPr>
          <a:xfrm flipV="1">
            <a:off x="4288083" y="5177256"/>
            <a:ext cx="533361" cy="940665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endCxn id="199" idx="1"/>
          </p:cNvCxnSpPr>
          <p:nvPr/>
        </p:nvCxnSpPr>
        <p:spPr>
          <a:xfrm>
            <a:off x="4863995" y="5157364"/>
            <a:ext cx="2576999" cy="955693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endCxn id="200" idx="3"/>
          </p:cNvCxnSpPr>
          <p:nvPr/>
        </p:nvCxnSpPr>
        <p:spPr>
          <a:xfrm flipV="1">
            <a:off x="7492704" y="6012976"/>
            <a:ext cx="536189" cy="155648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>
            <a:endCxn id="201" idx="1"/>
          </p:cNvCxnSpPr>
          <p:nvPr/>
        </p:nvCxnSpPr>
        <p:spPr>
          <a:xfrm>
            <a:off x="8101533" y="5977222"/>
            <a:ext cx="362855" cy="420875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endCxn id="202" idx="3"/>
          </p:cNvCxnSpPr>
          <p:nvPr/>
        </p:nvCxnSpPr>
        <p:spPr>
          <a:xfrm flipV="1">
            <a:off x="8519475" y="5611055"/>
            <a:ext cx="1241602" cy="82671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>
            <a:endCxn id="204" idx="2"/>
          </p:cNvCxnSpPr>
          <p:nvPr/>
        </p:nvCxnSpPr>
        <p:spPr>
          <a:xfrm>
            <a:off x="1583709" y="5622324"/>
            <a:ext cx="1403285" cy="8036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endCxn id="205" idx="2"/>
          </p:cNvCxnSpPr>
          <p:nvPr/>
        </p:nvCxnSpPr>
        <p:spPr>
          <a:xfrm flipV="1">
            <a:off x="3022745" y="6426003"/>
            <a:ext cx="1523269" cy="117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>
            <a:endCxn id="206" idx="2"/>
          </p:cNvCxnSpPr>
          <p:nvPr/>
        </p:nvCxnSpPr>
        <p:spPr>
          <a:xfrm flipV="1">
            <a:off x="4613564" y="6056086"/>
            <a:ext cx="3103933" cy="3730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>
            <a:endCxn id="207" idx="1"/>
          </p:cNvCxnSpPr>
          <p:nvPr/>
        </p:nvCxnSpPr>
        <p:spPr>
          <a:xfrm>
            <a:off x="7769207" y="6083368"/>
            <a:ext cx="638265" cy="42117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>
            <a:stCxn id="207" idx="0"/>
          </p:cNvCxnSpPr>
          <p:nvPr/>
        </p:nvCxnSpPr>
        <p:spPr>
          <a:xfrm flipV="1">
            <a:off x="8437561" y="5355422"/>
            <a:ext cx="271264" cy="11375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 237"/>
          <p:cNvSpPr/>
          <p:nvPr/>
        </p:nvSpPr>
        <p:spPr>
          <a:xfrm>
            <a:off x="1272212" y="4797691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Oval 238"/>
          <p:cNvSpPr/>
          <p:nvPr/>
        </p:nvSpPr>
        <p:spPr>
          <a:xfrm>
            <a:off x="4245531" y="4940558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0" name="Oval 239"/>
          <p:cNvSpPr/>
          <p:nvPr/>
        </p:nvSpPr>
        <p:spPr>
          <a:xfrm>
            <a:off x="7428530" y="4560653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1" name="Straight Connector 240"/>
          <p:cNvCxnSpPr>
            <a:endCxn id="239" idx="3"/>
          </p:cNvCxnSpPr>
          <p:nvPr/>
        </p:nvCxnSpPr>
        <p:spPr>
          <a:xfrm>
            <a:off x="1346888" y="4882405"/>
            <a:ext cx="2911106" cy="12552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39" idx="6"/>
            <a:endCxn id="240" idx="2"/>
          </p:cNvCxnSpPr>
          <p:nvPr/>
        </p:nvCxnSpPr>
        <p:spPr>
          <a:xfrm flipV="1">
            <a:off x="4330634" y="4600119"/>
            <a:ext cx="3097896" cy="37990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634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/>
        </p:nvCxnSpPr>
        <p:spPr>
          <a:xfrm>
            <a:off x="1159408" y="388153"/>
            <a:ext cx="1514" cy="2983943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1160923" y="3372097"/>
            <a:ext cx="10171955" cy="9772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1428" y="349218"/>
            <a:ext cx="738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Hours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92179" y="996933"/>
            <a:ext cx="885596" cy="6963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234827" y="993449"/>
            <a:ext cx="417749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46888" y="150989"/>
            <a:ext cx="8288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Step #3</a:t>
            </a:r>
            <a:r>
              <a:rPr lang="en-US" sz="1400" dirty="0"/>
              <a:t>: Create two new signals for total time (SUM the points) “RUNNING” and “NOT RUNNING” over the course of the Production run capsules and put that value at the Start-Time of the Production Run capsules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1264665" y="3221810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9635365" y="266014"/>
            <a:ext cx="417748" cy="10133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053115" y="170301"/>
            <a:ext cx="183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Unit “RUNNING</a:t>
            </a:r>
            <a:r>
              <a:rPr lang="en-US" sz="1200" dirty="0"/>
              <a:t>” capsules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80021" y="750211"/>
            <a:ext cx="2372555" cy="798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9635365" y="81138"/>
            <a:ext cx="417749" cy="951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341803" y="747755"/>
            <a:ext cx="1806399" cy="8230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341804" y="993449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784570" y="993449"/>
            <a:ext cx="136363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053114" y="6960"/>
            <a:ext cx="18340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Production run capsules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434210" y="750249"/>
            <a:ext cx="2923700" cy="798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428532" y="961365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8064660" y="961365"/>
            <a:ext cx="3698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8526168" y="961365"/>
            <a:ext cx="146470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9754292" y="961365"/>
            <a:ext cx="603618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9635365" y="435332"/>
            <a:ext cx="417748" cy="10133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0053114" y="349218"/>
            <a:ext cx="2138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Unit “NOT RUNNING</a:t>
            </a:r>
            <a:r>
              <a:rPr lang="en-US" sz="1200" dirty="0"/>
              <a:t>” capsules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434552" y="1191730"/>
            <a:ext cx="102476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7723798" y="1191729"/>
            <a:ext cx="340862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8672638" y="1191729"/>
            <a:ext cx="1081654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4636795" y="1197874"/>
            <a:ext cx="147775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077775" y="1197874"/>
            <a:ext cx="157052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1569610" y="1194680"/>
            <a:ext cx="617332" cy="763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>
          <a:xfrm>
            <a:off x="1153730" y="3591142"/>
            <a:ext cx="1514" cy="2983943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 flipV="1">
            <a:off x="1155245" y="6575086"/>
            <a:ext cx="10171955" cy="9772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295749" y="3552207"/>
            <a:ext cx="738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Hours</a:t>
            </a:r>
          </a:p>
          <a:p>
            <a:pPr algn="ctr"/>
            <a:r>
              <a:rPr lang="en-US" dirty="0"/>
              <a:t>&amp;</a:t>
            </a:r>
          </a:p>
          <a:p>
            <a:pPr algn="ctr"/>
            <a:r>
              <a:rPr lang="en-US" dirty="0"/>
              <a:t>%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2186501" y="4167838"/>
            <a:ext cx="885596" cy="6963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1274343" y="995035"/>
            <a:ext cx="289589" cy="7312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229149" y="4164354"/>
            <a:ext cx="417749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1258987" y="6396317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t</a:t>
            </a:r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1274343" y="3953200"/>
            <a:ext cx="2372555" cy="7984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4336125" y="3950744"/>
            <a:ext cx="1806399" cy="8230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4336126" y="4164354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778892" y="4164354"/>
            <a:ext cx="136363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7428532" y="3953238"/>
            <a:ext cx="2923700" cy="7981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7428532" y="4164354"/>
            <a:ext cx="2949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058982" y="4164354"/>
            <a:ext cx="369892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8520490" y="4164354"/>
            <a:ext cx="146470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9748614" y="4164354"/>
            <a:ext cx="603618" cy="73119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8428874" y="4397690"/>
            <a:ext cx="102476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7718120" y="4394618"/>
            <a:ext cx="340862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8677099" y="4391545"/>
            <a:ext cx="1081654" cy="79264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4631117" y="4400863"/>
            <a:ext cx="147775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072097" y="4400863"/>
            <a:ext cx="157052" cy="7311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1563932" y="4397669"/>
            <a:ext cx="617332" cy="763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3" name="Oval 192"/>
          <p:cNvSpPr/>
          <p:nvPr/>
        </p:nvSpPr>
        <p:spPr>
          <a:xfrm>
            <a:off x="1274682" y="2400716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Oval 196"/>
          <p:cNvSpPr/>
          <p:nvPr/>
        </p:nvSpPr>
        <p:spPr>
          <a:xfrm>
            <a:off x="4250789" y="2061612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Oval 202"/>
          <p:cNvSpPr/>
          <p:nvPr/>
        </p:nvSpPr>
        <p:spPr>
          <a:xfrm>
            <a:off x="1272211" y="2563784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Oval 204"/>
          <p:cNvSpPr/>
          <p:nvPr/>
        </p:nvSpPr>
        <p:spPr>
          <a:xfrm>
            <a:off x="4262570" y="3122873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8" name="Straight Connector 217"/>
          <p:cNvCxnSpPr>
            <a:endCxn id="197" idx="2"/>
          </p:cNvCxnSpPr>
          <p:nvPr/>
        </p:nvCxnSpPr>
        <p:spPr>
          <a:xfrm flipV="1">
            <a:off x="1357314" y="2101078"/>
            <a:ext cx="2893475" cy="3345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>
            <a:endCxn id="205" idx="3"/>
          </p:cNvCxnSpPr>
          <p:nvPr/>
        </p:nvCxnSpPr>
        <p:spPr>
          <a:xfrm>
            <a:off x="1346888" y="2610897"/>
            <a:ext cx="2928145" cy="5793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Oval 237"/>
          <p:cNvSpPr/>
          <p:nvPr/>
        </p:nvSpPr>
        <p:spPr>
          <a:xfrm>
            <a:off x="1272212" y="1628372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9" name="Oval 238"/>
          <p:cNvSpPr/>
          <p:nvPr/>
        </p:nvSpPr>
        <p:spPr>
          <a:xfrm>
            <a:off x="4245531" y="1771239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0" name="Oval 239"/>
          <p:cNvSpPr/>
          <p:nvPr/>
        </p:nvSpPr>
        <p:spPr>
          <a:xfrm>
            <a:off x="7385978" y="1353361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1" name="Straight Connector 240"/>
          <p:cNvCxnSpPr>
            <a:endCxn id="239" idx="3"/>
          </p:cNvCxnSpPr>
          <p:nvPr/>
        </p:nvCxnSpPr>
        <p:spPr>
          <a:xfrm>
            <a:off x="1346888" y="1713086"/>
            <a:ext cx="2911106" cy="12552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39" idx="6"/>
          </p:cNvCxnSpPr>
          <p:nvPr/>
        </p:nvCxnSpPr>
        <p:spPr>
          <a:xfrm flipV="1">
            <a:off x="4330634" y="1430800"/>
            <a:ext cx="3097896" cy="37990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Oval 133"/>
          <p:cNvSpPr/>
          <p:nvPr/>
        </p:nvSpPr>
        <p:spPr>
          <a:xfrm>
            <a:off x="7380727" y="2122208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Oval 135"/>
          <p:cNvSpPr/>
          <p:nvPr/>
        </p:nvSpPr>
        <p:spPr>
          <a:xfrm>
            <a:off x="7380727" y="2356391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7" name="Straight Connector 136"/>
          <p:cNvCxnSpPr>
            <a:endCxn id="136" idx="2"/>
          </p:cNvCxnSpPr>
          <p:nvPr/>
        </p:nvCxnSpPr>
        <p:spPr>
          <a:xfrm>
            <a:off x="4347673" y="2101077"/>
            <a:ext cx="3033054" cy="29478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endCxn id="134" idx="3"/>
          </p:cNvCxnSpPr>
          <p:nvPr/>
        </p:nvCxnSpPr>
        <p:spPr>
          <a:xfrm flipV="1">
            <a:off x="4330045" y="2189580"/>
            <a:ext cx="3063145" cy="97809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1357314" y="3416285"/>
            <a:ext cx="9282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Step #4</a:t>
            </a:r>
            <a:r>
              <a:rPr lang="en-US" sz="1400" dirty="0"/>
              <a:t>: Create two new signals for percent of total production time for “RUNNING” and “NOT RUNNING” over the course of the Production run capsules and put that value at the Start-Time of the Production Run capsules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1274343" y="4163891"/>
            <a:ext cx="289589" cy="7312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1274682" y="5569572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Oval 141"/>
          <p:cNvSpPr/>
          <p:nvPr/>
        </p:nvSpPr>
        <p:spPr>
          <a:xfrm>
            <a:off x="4250789" y="5230468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Oval 142"/>
          <p:cNvSpPr/>
          <p:nvPr/>
        </p:nvSpPr>
        <p:spPr>
          <a:xfrm>
            <a:off x="1272211" y="5732640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Oval 143"/>
          <p:cNvSpPr/>
          <p:nvPr/>
        </p:nvSpPr>
        <p:spPr>
          <a:xfrm>
            <a:off x="4262570" y="6291729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1357314" y="5269934"/>
            <a:ext cx="2893475" cy="3345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346888" y="5779753"/>
            <a:ext cx="2928145" cy="5793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48"/>
          <p:cNvSpPr/>
          <p:nvPr/>
        </p:nvSpPr>
        <p:spPr>
          <a:xfrm>
            <a:off x="1272212" y="4797228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Oval 149"/>
          <p:cNvSpPr/>
          <p:nvPr/>
        </p:nvSpPr>
        <p:spPr>
          <a:xfrm>
            <a:off x="4245531" y="4940095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Oval 150"/>
          <p:cNvSpPr/>
          <p:nvPr/>
        </p:nvSpPr>
        <p:spPr>
          <a:xfrm>
            <a:off x="7385978" y="4522217"/>
            <a:ext cx="85103" cy="78931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1346888" y="4881942"/>
            <a:ext cx="2911106" cy="12552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4330634" y="4599656"/>
            <a:ext cx="3097896" cy="379905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Oval 153"/>
          <p:cNvSpPr/>
          <p:nvPr/>
        </p:nvSpPr>
        <p:spPr>
          <a:xfrm>
            <a:off x="7380727" y="5291064"/>
            <a:ext cx="85103" cy="78931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Oval 157"/>
          <p:cNvSpPr/>
          <p:nvPr/>
        </p:nvSpPr>
        <p:spPr>
          <a:xfrm>
            <a:off x="7380727" y="5525247"/>
            <a:ext cx="85103" cy="78931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9" name="Straight Connector 158"/>
          <p:cNvCxnSpPr/>
          <p:nvPr/>
        </p:nvCxnSpPr>
        <p:spPr>
          <a:xfrm>
            <a:off x="4347673" y="5269933"/>
            <a:ext cx="3033054" cy="29478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4330045" y="5358436"/>
            <a:ext cx="3063145" cy="97809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831488" y="5562824"/>
            <a:ext cx="349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%</a:t>
            </a:r>
          </a:p>
        </p:txBody>
      </p:sp>
      <p:sp>
        <p:nvSpPr>
          <p:cNvPr id="8" name="Rectangle 7"/>
          <p:cNvSpPr/>
          <p:nvPr/>
        </p:nvSpPr>
        <p:spPr>
          <a:xfrm>
            <a:off x="1453579" y="4551783"/>
            <a:ext cx="738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/>
              <a:t>Hours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7888551" y="4968858"/>
            <a:ext cx="44977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Step #5</a:t>
            </a:r>
            <a:r>
              <a:rPr lang="en-US" sz="1400" dirty="0"/>
              <a:t>: Add additional trends to Capsule time view to figure out </a:t>
            </a:r>
            <a:r>
              <a:rPr lang="en-US" sz="1400"/>
              <a:t>WHY batch cycle time is getting worse…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40281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</TotalTime>
  <Words>405</Words>
  <Application>Microsoft Office PowerPoint</Application>
  <PresentationFormat>Widescreen</PresentationFormat>
  <Paragraphs>144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Crandall</dc:creator>
  <cp:lastModifiedBy>Mark Derbecker</cp:lastModifiedBy>
  <cp:revision>38</cp:revision>
  <dcterms:created xsi:type="dcterms:W3CDTF">2016-02-02T01:49:51Z</dcterms:created>
  <dcterms:modified xsi:type="dcterms:W3CDTF">2017-09-11T18:16:06Z</dcterms:modified>
</cp:coreProperties>
</file>